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6" r:id="rId3"/>
    <p:sldId id="285" r:id="rId4"/>
    <p:sldId id="287" r:id="rId5"/>
    <p:sldId id="286" r:id="rId6"/>
    <p:sldId id="288" r:id="rId7"/>
    <p:sldId id="289" r:id="rId8"/>
    <p:sldId id="290" r:id="rId9"/>
    <p:sldId id="257" r:id="rId10"/>
    <p:sldId id="258" r:id="rId11"/>
    <p:sldId id="280" r:id="rId12"/>
    <p:sldId id="260" r:id="rId13"/>
    <p:sldId id="282" r:id="rId14"/>
    <p:sldId id="263" r:id="rId15"/>
    <p:sldId id="259" r:id="rId16"/>
    <p:sldId id="262" r:id="rId17"/>
    <p:sldId id="273" r:id="rId18"/>
    <p:sldId id="274" r:id="rId19"/>
    <p:sldId id="275" r:id="rId20"/>
    <p:sldId id="277" r:id="rId21"/>
    <p:sldId id="278" r:id="rId22"/>
    <p:sldId id="279" r:id="rId23"/>
    <p:sldId id="284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1559D1-8CB1-4AA6-BCE0-0674DD7CC595}" type="datetimeFigureOut">
              <a:rPr lang="es-ES" smtClean="0"/>
              <a:pPr/>
              <a:t>21/02/2011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C6D3CE-5273-401E-89D4-2E6492EBC4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UD.7 </a:t>
            </a:r>
            <a:r>
              <a:rPr lang="es-ES" i="1" dirty="0" smtClean="0"/>
              <a:t>¿Qué y cómo evaluar las Ciencias de la Naturaleza (Biología y Geología) en la Educación Secundaria ?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>
                <a:latin typeface="Times New Roman" pitchFamily="18" charset="0"/>
              </a:rPr>
              <a:t>Módulo: “Enseñanza y Aprendizaje de la Biología y de la Geología”</a:t>
            </a:r>
            <a:r>
              <a:rPr lang="es-ES" dirty="0" smtClean="0"/>
              <a:t> </a:t>
            </a:r>
          </a:p>
          <a:p>
            <a:endParaRPr lang="es-ES" i="1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532644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/>
              <a:t>1. Diseño </a:t>
            </a:r>
            <a:r>
              <a:rPr lang="es-ES" sz="1600" b="1" dirty="0"/>
              <a:t>del curso: </a:t>
            </a:r>
            <a:r>
              <a:rPr lang="es-ES" sz="1600" dirty="0"/>
              <a:t>fase donde se diseñan todos los elementos que van a configurar el </a:t>
            </a:r>
            <a:r>
              <a:rPr lang="es-ES" sz="1600" dirty="0" smtClean="0"/>
              <a:t>curso como </a:t>
            </a:r>
            <a:r>
              <a:rPr lang="es-ES" sz="1600" dirty="0"/>
              <a:t>por ejemplo: los contenidos o, como hemos visto, el diseño </a:t>
            </a:r>
            <a:r>
              <a:rPr lang="es-ES" sz="1600" dirty="0" err="1"/>
              <a:t>instruccional</a:t>
            </a:r>
            <a:r>
              <a:rPr lang="es-ES" sz="1600" dirty="0"/>
              <a:t> de </a:t>
            </a:r>
            <a:r>
              <a:rPr lang="es-ES" sz="1600" dirty="0" smtClean="0"/>
              <a:t>los contenidos </a:t>
            </a:r>
            <a:r>
              <a:rPr lang="es-ES" sz="1600" dirty="0"/>
              <a:t>de enseñanza-aprendizaje (tanto teóricos como prácticos), la interfaz (</a:t>
            </a:r>
            <a:r>
              <a:rPr lang="es-ES" sz="1600" dirty="0" smtClean="0"/>
              <a:t>diseño gráfico </a:t>
            </a:r>
            <a:r>
              <a:rPr lang="es-ES" sz="1600" dirty="0"/>
              <a:t>del espacio), los materiales didácticos a distancia, la manera que se va a </a:t>
            </a:r>
            <a:r>
              <a:rPr lang="es-ES" sz="1600" dirty="0" smtClean="0"/>
              <a:t>evaluar esos </a:t>
            </a:r>
            <a:r>
              <a:rPr lang="es-ES" sz="1600" dirty="0"/>
              <a:t>contenidos, etc.</a:t>
            </a:r>
          </a:p>
          <a:p>
            <a:endParaRPr lang="es-ES" sz="1600" dirty="0" smtClean="0"/>
          </a:p>
          <a:p>
            <a:r>
              <a:rPr lang="es-ES" sz="1600" b="1" dirty="0" smtClean="0"/>
              <a:t>2</a:t>
            </a:r>
            <a:r>
              <a:rPr lang="es-ES" sz="1600" b="1" dirty="0"/>
              <a:t>. Implantación: </a:t>
            </a:r>
            <a:r>
              <a:rPr lang="es-ES" sz="1600" dirty="0"/>
              <a:t>se realiza la </a:t>
            </a:r>
            <a:r>
              <a:rPr lang="es-ES" sz="1600" dirty="0" smtClean="0"/>
              <a:t>inclusión </a:t>
            </a:r>
            <a:r>
              <a:rPr lang="es-ES" sz="1600" dirty="0"/>
              <a:t>del curso en la </a:t>
            </a:r>
            <a:r>
              <a:rPr lang="es-ES" sz="1600" dirty="0" smtClean="0"/>
              <a:t>plataforma tecnológica</a:t>
            </a:r>
            <a:r>
              <a:rPr lang="es-ES" sz="1600" dirty="0"/>
              <a:t>; se dan de alta a los agentes implicados; se realizan las pruebas </a:t>
            </a:r>
            <a:r>
              <a:rPr lang="es-ES" sz="1600" dirty="0" smtClean="0"/>
              <a:t>técnicas pertinentes</a:t>
            </a:r>
            <a:r>
              <a:rPr lang="es-ES" sz="1600" dirty="0"/>
              <a:t>, etc.</a:t>
            </a:r>
          </a:p>
          <a:p>
            <a:endParaRPr lang="es-ES" sz="1600" dirty="0" smtClean="0"/>
          </a:p>
          <a:p>
            <a:r>
              <a:rPr lang="es-ES" sz="1600" b="1" dirty="0" smtClean="0"/>
              <a:t>3</a:t>
            </a:r>
            <a:r>
              <a:rPr lang="es-ES" sz="1600" b="1" dirty="0"/>
              <a:t>. Impartición</a:t>
            </a:r>
            <a:r>
              <a:rPr lang="es-ES" sz="1600" dirty="0"/>
              <a:t>: fase de realización práctica del curso. </a:t>
            </a:r>
            <a:endParaRPr lang="es-ES" sz="1600" dirty="0" smtClean="0"/>
          </a:p>
          <a:p>
            <a:endParaRPr lang="es-ES" sz="1600" dirty="0" smtClean="0"/>
          </a:p>
          <a:p>
            <a:r>
              <a:rPr lang="es-ES" sz="1600" b="1" dirty="0" smtClean="0"/>
              <a:t>4</a:t>
            </a:r>
            <a:r>
              <a:rPr lang="es-ES" sz="1600" b="1" dirty="0"/>
              <a:t>. Evaluación: </a:t>
            </a:r>
            <a:r>
              <a:rPr lang="es-ES" sz="1600" dirty="0"/>
              <a:t>fase final donde deben evaluarse todos los elementos implicados tanto en </a:t>
            </a:r>
            <a:r>
              <a:rPr lang="es-ES" sz="1600" dirty="0" smtClean="0"/>
              <a:t>la planificación </a:t>
            </a:r>
            <a:r>
              <a:rPr lang="es-ES" sz="1600" dirty="0"/>
              <a:t>como en el desarrollo de la acción </a:t>
            </a:r>
            <a:r>
              <a:rPr lang="es-ES" sz="1600" dirty="0" err="1"/>
              <a:t>teleformativa</a:t>
            </a:r>
            <a:r>
              <a:rPr lang="es-ES" sz="1600" dirty="0"/>
              <a:t> que se ha llevado a </a:t>
            </a:r>
            <a:r>
              <a:rPr lang="es-ES" sz="1600" dirty="0" smtClean="0"/>
              <a:t>cabo, identificando </a:t>
            </a:r>
            <a:r>
              <a:rPr lang="es-ES" sz="1600" dirty="0"/>
              <a:t>los posibles problemas y proponiendo soluciones de mejora.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5706" r="3003"/>
          <a:stretch>
            <a:fillRect/>
          </a:stretch>
        </p:blipFill>
        <p:spPr bwMode="auto">
          <a:xfrm>
            <a:off x="857224" y="214290"/>
            <a:ext cx="692948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1655" t="5085" r="2358" b="3390"/>
          <a:stretch>
            <a:fillRect/>
          </a:stretch>
        </p:blipFill>
        <p:spPr bwMode="auto">
          <a:xfrm>
            <a:off x="928662" y="4286256"/>
            <a:ext cx="6858048" cy="237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709" t="12408" r="3419" b="3225"/>
          <a:stretch>
            <a:fillRect/>
          </a:stretch>
        </p:blipFill>
        <p:spPr bwMode="auto">
          <a:xfrm>
            <a:off x="214282" y="285728"/>
            <a:ext cx="79296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 l="7403" t="2042" r="7403" b="2042"/>
          <a:stretch>
            <a:fillRect/>
          </a:stretch>
        </p:blipFill>
        <p:spPr bwMode="auto">
          <a:xfrm>
            <a:off x="2214546" y="142852"/>
            <a:ext cx="500066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551837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/>
          </a:p>
          <a:p>
            <a:r>
              <a:rPr lang="es-ES" dirty="0"/>
              <a:t>CABERO, J. y GISBERT, M. (2005), </a:t>
            </a:r>
            <a:r>
              <a:rPr lang="es-ES" b="1" dirty="0"/>
              <a:t>la autoevaluación es</a:t>
            </a:r>
            <a:r>
              <a:rPr lang="es-ES" b="1" dirty="0" smtClean="0"/>
              <a:t>:</a:t>
            </a:r>
          </a:p>
          <a:p>
            <a:endParaRPr lang="es-ES" b="1" dirty="0"/>
          </a:p>
          <a:p>
            <a:r>
              <a:rPr lang="es-ES" b="1" dirty="0" smtClean="0"/>
              <a:t>“</a:t>
            </a:r>
            <a:r>
              <a:rPr lang="es-ES" b="1" dirty="0"/>
              <a:t>Un conjunto de actividades </a:t>
            </a:r>
            <a:r>
              <a:rPr lang="es-ES" b="1" dirty="0" err="1"/>
              <a:t>autocorrectivas</a:t>
            </a:r>
            <a:r>
              <a:rPr lang="es-ES" b="1" dirty="0"/>
              <a:t> o acompañadas de </a:t>
            </a:r>
            <a:r>
              <a:rPr lang="es-ES" b="1" dirty="0" smtClean="0"/>
              <a:t>soluciones que </a:t>
            </a:r>
            <a:r>
              <a:rPr lang="es-ES" b="1" dirty="0"/>
              <a:t>permiten al estudiante comprobar el tipo y grado de éxito conseguido </a:t>
            </a:r>
            <a:r>
              <a:rPr lang="es-ES" b="1" dirty="0" smtClean="0"/>
              <a:t>a cada </a:t>
            </a:r>
            <a:r>
              <a:rPr lang="es-ES" b="1" dirty="0"/>
              <a:t>uno de los objetivos de la acción formativa”.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727192"/>
            <a:ext cx="8286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r>
              <a:rPr lang="es-ES" dirty="0" smtClean="0"/>
              <a:t>Mediante </a:t>
            </a:r>
            <a:r>
              <a:rPr lang="es-ES" dirty="0"/>
              <a:t>estos ejercicios damos la posibilidad al alumno </a:t>
            </a:r>
            <a:r>
              <a:rPr lang="es-ES" dirty="0" smtClean="0"/>
              <a:t>de comprobar </a:t>
            </a:r>
            <a:r>
              <a:rPr lang="es-ES" dirty="0"/>
              <a:t>por sí mismo el dominio que posee </a:t>
            </a:r>
            <a:r>
              <a:rPr lang="es-ES" dirty="0" smtClean="0"/>
              <a:t>y la </a:t>
            </a:r>
            <a:r>
              <a:rPr lang="es-ES" dirty="0"/>
              <a:t>calidad de su aprendizaje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Las cuestiones </a:t>
            </a:r>
            <a:r>
              <a:rPr lang="es-ES" dirty="0"/>
              <a:t>deben despertar el interés por realizar </a:t>
            </a:r>
            <a:r>
              <a:rPr lang="es-ES" dirty="0" smtClean="0"/>
              <a:t>una lectura </a:t>
            </a:r>
            <a:r>
              <a:rPr lang="es-ES" dirty="0"/>
              <a:t>activa del material, buscando la comprensión y </a:t>
            </a:r>
            <a:r>
              <a:rPr lang="es-ES" dirty="0" smtClean="0"/>
              <a:t>no la </a:t>
            </a:r>
            <a:r>
              <a:rPr lang="es-ES" dirty="0"/>
              <a:t>mera </a:t>
            </a:r>
            <a:r>
              <a:rPr lang="es-ES" dirty="0" smtClean="0"/>
              <a:t>memorización </a:t>
            </a:r>
            <a:r>
              <a:rPr lang="es-ES" dirty="0"/>
              <a:t>del texto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Si responde correctamente, los aprendizajes pueden quedar mejor fijados.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Si responde de manera errónea, el ejercicio de autoevaluación puede motivarle para volver a estudiar el material o inspirarse para realizar una búsqueda de información complementaria.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976387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Siempre deberán </a:t>
            </a:r>
            <a:r>
              <a:rPr lang="es-ES" dirty="0"/>
              <a:t>incluir dos secciones bien diferenciadas pero complementarias:</a:t>
            </a:r>
          </a:p>
          <a:p>
            <a:endParaRPr lang="es-ES" dirty="0" smtClean="0"/>
          </a:p>
          <a:p>
            <a:r>
              <a:rPr lang="es-ES" b="1" dirty="0" smtClean="0"/>
              <a:t>Una </a:t>
            </a:r>
            <a:r>
              <a:rPr lang="es-ES" b="1" dirty="0"/>
              <a:t>breve introducción:</a:t>
            </a:r>
          </a:p>
          <a:p>
            <a:r>
              <a:rPr lang="es-ES" dirty="0"/>
              <a:t>Al comienzo de la actividad, se deben proponer algunas explicaciones e instrucciones de </a:t>
            </a:r>
            <a:r>
              <a:rPr lang="es-ES" dirty="0" smtClean="0"/>
              <a:t>la actividad </a:t>
            </a:r>
            <a:r>
              <a:rPr lang="es-ES" dirty="0"/>
              <a:t>que va a ejecutar el alumno, de manera que le ayude a comprender la </a:t>
            </a:r>
            <a:r>
              <a:rPr lang="es-ES" dirty="0" smtClean="0"/>
              <a:t>finalidad y </a:t>
            </a:r>
            <a:r>
              <a:rPr lang="es-ES" dirty="0"/>
              <a:t>el uso que debe hacer de la </a:t>
            </a:r>
            <a:r>
              <a:rPr lang="es-ES" dirty="0" smtClean="0"/>
              <a:t>autoevaluación.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La </a:t>
            </a:r>
            <a:r>
              <a:rPr lang="es-ES" b="1" dirty="0"/>
              <a:t>autocorrección:</a:t>
            </a:r>
          </a:p>
          <a:p>
            <a:r>
              <a:rPr lang="es-ES" dirty="0"/>
              <a:t>Cuando el alumno finaliza la actividad debe tener la posibilidad de acercarse a </a:t>
            </a:r>
            <a:r>
              <a:rPr lang="es-ES" dirty="0" smtClean="0"/>
              <a:t>las correcciones </a:t>
            </a:r>
            <a:r>
              <a:rPr lang="es-ES" dirty="0"/>
              <a:t>de la misma para comprobar su grado de acierto. La </a:t>
            </a:r>
            <a:r>
              <a:rPr lang="es-ES" dirty="0" smtClean="0"/>
              <a:t>autocorrección, entendida </a:t>
            </a:r>
            <a:r>
              <a:rPr lang="es-ES" dirty="0"/>
              <a:t>como </a:t>
            </a:r>
            <a:r>
              <a:rPr lang="es-ES" b="1" dirty="0"/>
              <a:t>soluciones significativas </a:t>
            </a:r>
            <a:r>
              <a:rPr lang="es-ES" dirty="0"/>
              <a:t>de los ejercicios propuestos, debe ofrecer </a:t>
            </a:r>
            <a:r>
              <a:rPr lang="es-ES" dirty="0" smtClean="0"/>
              <a:t>una valoración </a:t>
            </a:r>
            <a:r>
              <a:rPr lang="es-ES" dirty="0"/>
              <a:t>conjunta tanto de proceso como de resultado.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222" y="420130"/>
            <a:ext cx="82867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/>
              <a:t>CONSEJOS PARA LA ELABORACIÓN DE EJERCICIOS </a:t>
            </a:r>
            <a:r>
              <a:rPr lang="es-ES" sz="1600" dirty="0" smtClean="0"/>
              <a:t>DE AUTOEVALUACIÓN.</a:t>
            </a:r>
          </a:p>
          <a:p>
            <a:r>
              <a:rPr lang="es-ES" sz="1600" dirty="0" smtClean="0"/>
              <a:t>GARCÍA </a:t>
            </a:r>
            <a:r>
              <a:rPr lang="es-ES" sz="1600" dirty="0"/>
              <a:t>ARETIO (2003</a:t>
            </a:r>
            <a:r>
              <a:rPr lang="es-ES" sz="1600" dirty="0" smtClean="0"/>
              <a:t>)</a:t>
            </a:r>
          </a:p>
          <a:p>
            <a:endParaRPr lang="es-ES" sz="1600" b="1" dirty="0" smtClean="0"/>
          </a:p>
          <a:p>
            <a:r>
              <a:rPr lang="es-ES" sz="1600" b="1" dirty="0" smtClean="0"/>
              <a:t>1</a:t>
            </a:r>
            <a:r>
              <a:rPr lang="es-ES" sz="1600" b="1" dirty="0"/>
              <a:t>. Número de ejercicios:</a:t>
            </a:r>
          </a:p>
          <a:p>
            <a:r>
              <a:rPr lang="es-ES" sz="1600" dirty="0"/>
              <a:t>El número de ejercicios debe ser lo suficientemente amplio y no </a:t>
            </a:r>
            <a:r>
              <a:rPr lang="es-ES" sz="1600" dirty="0" smtClean="0"/>
              <a:t>reducido </a:t>
            </a:r>
            <a:r>
              <a:rPr lang="es-ES" sz="1600" dirty="0"/>
              <a:t>a unas cuantas preguntas que se responden con suma facilidad. </a:t>
            </a:r>
            <a:endParaRPr lang="es-ES" sz="1600" dirty="0" smtClean="0"/>
          </a:p>
          <a:p>
            <a:endParaRPr lang="es-ES" sz="1600" b="1" dirty="0" smtClean="0"/>
          </a:p>
          <a:p>
            <a:r>
              <a:rPr lang="es-ES" sz="1600" b="1" dirty="0" smtClean="0"/>
              <a:t>2</a:t>
            </a:r>
            <a:r>
              <a:rPr lang="es-ES" sz="1600" b="1" dirty="0"/>
              <a:t>. Características de las respuestas:</a:t>
            </a:r>
          </a:p>
          <a:p>
            <a:r>
              <a:rPr lang="es-ES" sz="1600" dirty="0"/>
              <a:t>Los ejercicios deben solicitar del alumno respuestas breves aunque exigiendo una</a:t>
            </a:r>
          </a:p>
          <a:p>
            <a:r>
              <a:rPr lang="es-ES" sz="1600" dirty="0"/>
              <a:t>profunda reflexión sobre lo estudiado. </a:t>
            </a:r>
            <a:endParaRPr lang="es-ES" sz="1600" dirty="0" smtClean="0"/>
          </a:p>
          <a:p>
            <a:r>
              <a:rPr lang="es-ES" sz="1600" dirty="0" smtClean="0"/>
              <a:t>Las </a:t>
            </a:r>
            <a:r>
              <a:rPr lang="es-ES" sz="1600" dirty="0"/>
              <a:t>preguntas han de plantearse de modo que </a:t>
            </a:r>
            <a:r>
              <a:rPr lang="es-ES" sz="1600" dirty="0" smtClean="0"/>
              <a:t>sea difícil </a:t>
            </a:r>
            <a:r>
              <a:rPr lang="es-ES" sz="1600" dirty="0"/>
              <a:t>contestarlas con una reproducción literal de lo leído, visto u oído. </a:t>
            </a:r>
          </a:p>
          <a:p>
            <a:endParaRPr lang="es-ES" sz="1600" b="1" dirty="0" smtClean="0"/>
          </a:p>
          <a:p>
            <a:r>
              <a:rPr lang="es-ES" sz="1600" b="1" dirty="0" smtClean="0"/>
              <a:t>3</a:t>
            </a:r>
            <a:r>
              <a:rPr lang="es-ES" sz="1600" b="1" dirty="0"/>
              <a:t>. Tipos de pruebas:</a:t>
            </a:r>
          </a:p>
          <a:p>
            <a:r>
              <a:rPr lang="es-ES" sz="1600" dirty="0"/>
              <a:t>Han de realizarse distintos tipos de pruebas con el fin de que el alumno se familiarice</a:t>
            </a:r>
          </a:p>
          <a:p>
            <a:r>
              <a:rPr lang="es-ES" sz="1600" dirty="0"/>
              <a:t>con diversas </a:t>
            </a:r>
            <a:r>
              <a:rPr lang="es-ES" sz="1600" dirty="0" smtClean="0"/>
              <a:t>formas.</a:t>
            </a:r>
            <a:endParaRPr lang="es-ES" sz="1600" dirty="0"/>
          </a:p>
          <a:p>
            <a:endParaRPr lang="es-ES" sz="1600" b="1" dirty="0" smtClean="0"/>
          </a:p>
          <a:p>
            <a:r>
              <a:rPr lang="es-ES" sz="1600" b="1" dirty="0" smtClean="0"/>
              <a:t>4</a:t>
            </a:r>
            <a:r>
              <a:rPr lang="es-ES" sz="1600" b="1" dirty="0"/>
              <a:t>. Características de las soluciones:</a:t>
            </a:r>
          </a:p>
          <a:p>
            <a:r>
              <a:rPr lang="es-ES" sz="1600" dirty="0"/>
              <a:t>En las soluciones se debe sugerir al estudiante dónde puede encontrar la respuesta o</a:t>
            </a:r>
          </a:p>
          <a:p>
            <a:r>
              <a:rPr lang="es-ES" sz="1600" dirty="0"/>
              <a:t>qué material distinto puede utilizar. </a:t>
            </a:r>
            <a:endParaRPr lang="es-ES" sz="1600" dirty="0" smtClean="0"/>
          </a:p>
          <a:p>
            <a:r>
              <a:rPr lang="es-ES" sz="1600" dirty="0" smtClean="0"/>
              <a:t>Basta </a:t>
            </a:r>
            <a:r>
              <a:rPr lang="es-ES" sz="1600" dirty="0"/>
              <a:t>con establecer un enlace con la respuesta adecuada, con </a:t>
            </a:r>
            <a:r>
              <a:rPr lang="es-ES" sz="1600" dirty="0" smtClean="0"/>
              <a:t>la parte </a:t>
            </a:r>
            <a:r>
              <a:rPr lang="es-ES" sz="1600" dirty="0"/>
              <a:t>del material en la que se contiene una amplia explicación, o con otro lugar de </a:t>
            </a:r>
            <a:r>
              <a:rPr lang="es-ES" sz="1600" dirty="0" smtClean="0"/>
              <a:t>la red</a:t>
            </a:r>
            <a:r>
              <a:rPr lang="es-ES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582341"/>
            <a:ext cx="80724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VENTAJAS DE LAS PRUEBAS A DISTANCIA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Control </a:t>
            </a:r>
            <a:r>
              <a:rPr lang="es-ES" dirty="0"/>
              <a:t>periódico del progreso </a:t>
            </a:r>
            <a:r>
              <a:rPr lang="es-ES" dirty="0" smtClean="0"/>
              <a:t>académico.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Obligan </a:t>
            </a:r>
            <a:r>
              <a:rPr lang="es-ES" dirty="0"/>
              <a:t>a estudiar, de manera sistemática y </a:t>
            </a:r>
            <a:r>
              <a:rPr lang="es-ES" dirty="0" smtClean="0"/>
              <a:t>organizada.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Ayudan </a:t>
            </a:r>
            <a:r>
              <a:rPr lang="es-ES" dirty="0"/>
              <a:t>a retener las respuestas fundamentales de la </a:t>
            </a:r>
            <a:r>
              <a:rPr lang="es-ES" dirty="0" smtClean="0"/>
              <a:t>materia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Elemento </a:t>
            </a:r>
            <a:r>
              <a:rPr lang="es-ES" dirty="0"/>
              <a:t>de comunicación </a:t>
            </a:r>
            <a:r>
              <a:rPr lang="es-ES" dirty="0" smtClean="0"/>
              <a:t>bidireccional.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Fuerte </a:t>
            </a:r>
            <a:r>
              <a:rPr lang="es-ES" dirty="0"/>
              <a:t>incentivo para la mejora de la cantidad y calidad de </a:t>
            </a:r>
            <a:r>
              <a:rPr lang="es-ES" dirty="0" smtClean="0"/>
              <a:t>aprendizaje.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Orientan </a:t>
            </a:r>
            <a:r>
              <a:rPr lang="es-ES" dirty="0"/>
              <a:t>a los </a:t>
            </a:r>
            <a:r>
              <a:rPr lang="es-ES" dirty="0" smtClean="0"/>
              <a:t>docentes.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Los </a:t>
            </a:r>
            <a:r>
              <a:rPr lang="es-ES" dirty="0"/>
              <a:t>profesores redactores pueden averiguar dificultades y errores en la material </a:t>
            </a:r>
            <a:r>
              <a:rPr lang="es-ES" dirty="0" smtClean="0"/>
              <a:t>diseñada.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Etc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1028343"/>
            <a:ext cx="792961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TIPOS DE ACTIVIDADES DE AUTOEVALUACIÓN.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Actividades </a:t>
            </a:r>
            <a:r>
              <a:rPr lang="es-ES" dirty="0"/>
              <a:t>de autoevaluación o corrección </a:t>
            </a:r>
            <a:r>
              <a:rPr lang="es-ES" dirty="0" smtClean="0"/>
              <a:t>automática.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Actividades </a:t>
            </a:r>
            <a:r>
              <a:rPr lang="es-ES" dirty="0"/>
              <a:t>de evaluación corregidas por el </a:t>
            </a:r>
            <a:r>
              <a:rPr lang="es-ES" dirty="0" smtClean="0"/>
              <a:t>profesor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r>
              <a:rPr lang="es-ES" dirty="0" smtClean="0"/>
              <a:t> Según </a:t>
            </a:r>
            <a:r>
              <a:rPr lang="es-ES" dirty="0"/>
              <a:t>el tipo de pruebas </a:t>
            </a:r>
            <a:r>
              <a:rPr lang="es-ES" dirty="0" smtClean="0"/>
              <a:t>objetivas: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respuesta libre y </a:t>
            </a:r>
            <a:r>
              <a:rPr lang="es-ES" dirty="0" smtClean="0"/>
              <a:t>limitada.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selección de respuesta de alternativa </a:t>
            </a:r>
            <a:r>
              <a:rPr lang="es-ES" dirty="0" smtClean="0"/>
              <a:t>simple.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selección de respuesta de doble </a:t>
            </a:r>
            <a:r>
              <a:rPr lang="es-ES" dirty="0" smtClean="0"/>
              <a:t>alternativa.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selección de respuesta de alternativa </a:t>
            </a:r>
            <a:r>
              <a:rPr lang="es-ES" dirty="0" smtClean="0"/>
              <a:t>múltiple.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asociación (o repuesta por pares</a:t>
            </a:r>
            <a:r>
              <a:rPr lang="es-ES" dirty="0" smtClean="0"/>
              <a:t>).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Pruebas </a:t>
            </a:r>
            <a:r>
              <a:rPr lang="es-ES" dirty="0"/>
              <a:t>de ordenamiento.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1142984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/>
          </a:p>
          <a:p>
            <a:r>
              <a:rPr lang="es-ES" dirty="0"/>
              <a:t>Concretar los </a:t>
            </a:r>
            <a:r>
              <a:rPr lang="es-ES" b="1" dirty="0"/>
              <a:t>tipos de evaluación </a:t>
            </a:r>
            <a:r>
              <a:rPr lang="es-ES" dirty="0"/>
              <a:t>que vamos a seguir durante </a:t>
            </a:r>
            <a:r>
              <a:rPr lang="es-ES" dirty="0" smtClean="0"/>
              <a:t>un proceso e-learning, así </a:t>
            </a:r>
            <a:r>
              <a:rPr lang="es-ES" dirty="0"/>
              <a:t>como </a:t>
            </a:r>
            <a:r>
              <a:rPr lang="es-ES" dirty="0" smtClean="0"/>
              <a:t>los </a:t>
            </a:r>
            <a:r>
              <a:rPr lang="es-ES" b="1" dirty="0" smtClean="0"/>
              <a:t>criterios </a:t>
            </a:r>
            <a:r>
              <a:rPr lang="es-ES" b="1" dirty="0"/>
              <a:t>de evaluación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programación de cualquier </a:t>
            </a:r>
            <a:r>
              <a:rPr lang="es-ES" dirty="0" smtClean="0"/>
              <a:t>acción formativa pues, </a:t>
            </a:r>
            <a:r>
              <a:rPr lang="es-ES" dirty="0"/>
              <a:t>nos aportarán las bases de actuación sobre las que poner en marcha </a:t>
            </a:r>
            <a:r>
              <a:rPr lang="es-ES" dirty="0" smtClean="0"/>
              <a:t>nuestra propuesta </a:t>
            </a:r>
            <a:r>
              <a:rPr lang="es-ES" dirty="0"/>
              <a:t>metodológica, las actividades de aprendizaje, etc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Tendremos que concretar por tanto las estrategias, los procedimientos e </a:t>
            </a:r>
            <a:r>
              <a:rPr lang="es-ES" dirty="0" smtClean="0"/>
              <a:t>instrumentos de evaluación</a:t>
            </a:r>
            <a:r>
              <a:rPr lang="es-ES" dirty="0"/>
              <a:t>, intentando responder a las cuestiones: </a:t>
            </a:r>
            <a:endParaRPr lang="es-ES" dirty="0" smtClean="0"/>
          </a:p>
          <a:p>
            <a:endParaRPr lang="es-ES" dirty="0" smtClean="0"/>
          </a:p>
          <a:p>
            <a:pPr algn="ctr"/>
            <a:r>
              <a:rPr lang="es-ES" i="1" dirty="0" smtClean="0"/>
              <a:t>¿</a:t>
            </a:r>
            <a:r>
              <a:rPr lang="es-ES" i="1" dirty="0"/>
              <a:t>Por qué, qué, cómo y cuándo evaluar?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2413338"/>
            <a:ext cx="7929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SISTEMA DE CORRECCIÓN DE LOS EJERCICIOS.</a:t>
            </a:r>
          </a:p>
          <a:p>
            <a:r>
              <a:rPr lang="es-ES" dirty="0"/>
              <a:t>Puede haber diferentes tipos de herramientas informáticas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Instrumentos </a:t>
            </a:r>
            <a:r>
              <a:rPr lang="es-ES" dirty="0"/>
              <a:t>de corrección automática </a:t>
            </a:r>
            <a:r>
              <a:rPr lang="es-ES" dirty="0" smtClean="0"/>
              <a:t>virtual.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Instrumentos </a:t>
            </a:r>
            <a:r>
              <a:rPr lang="es-ES" dirty="0"/>
              <a:t>de corrección cualitativa virtual.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6784" t="1615" r="10537"/>
          <a:stretch>
            <a:fillRect/>
          </a:stretch>
        </p:blipFill>
        <p:spPr bwMode="auto">
          <a:xfrm>
            <a:off x="68277" y="428604"/>
            <a:ext cx="8610101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t="1163" r="5034" b="1163"/>
          <a:stretch>
            <a:fillRect/>
          </a:stretch>
        </p:blipFill>
        <p:spPr bwMode="auto">
          <a:xfrm>
            <a:off x="-1" y="0"/>
            <a:ext cx="911160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341069"/>
            <a:ext cx="831641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EJEMPLO DE CUESTIONARIO DE AUTOEVALUACIÓN DEL ALUMNO/A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(modificado de García </a:t>
            </a:r>
            <a:r>
              <a:rPr kumimoji="0" lang="es-E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al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1997)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s-E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Creo que mi dedicación a las tareas escolares es: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Escasa...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Suficiente...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Alta...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Muy alta...</a:t>
            </a: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2.-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mi rendimiento escolar estoy: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Insatisfecho...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Poco satisfecho...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Satisfecho...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Muy satisfecho...</a:t>
            </a: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3.-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tareas escolares que me proponen, en general, las encuentro: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Interesantes...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Incomprensibles...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Aburridas...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Útiles...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4.- Creo que necesito mejorar en (Tiempo de estudio, capacidad para expresarme por escrito, resolución de problemas, diseño de experiencias de laboratorio, de campo, atención en clase, trabajo en equipo, cálculos,...): ………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5.- Creo que he mejorado en (Tiempo de estudio, capacidad para expresarme por escrito, resolución de problemas, diseño de experiencias de laboratorio, de campo, atención en clase, trabajo en equipo, cálculos,...): ………………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6.-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 rendimiento académico mejoraría si… (El profesor explicase más despacio, nos diese más tiempo para las tareas, si le dedicase más atención a sus explicaciones, si la clase fuera menos aburrida, si me llevase mejor con mis compañeros,...)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7.-Creo que necesito más ayuda del profesor en: ……..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32048" y="548680"/>
            <a:ext cx="795637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plantillas o rúbricas de evaluación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como instrumento para evaluar la información que nos proporcionan los materiales producidos por los alumnos (exámenes, ejercicios, informes, cuadernos de clase, portfolios o carpetas de los alumnos, cuadernos personales,…).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Exige un análisis del contenido (conceptual, procedimental y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actitudinal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previo, de forma que se pueda establecer una gradación, según cuatro niveles (insuficiente, mejorable, bien y deseable) con los que establecemos los criterios sobre los aprendizajes que se pueden producir, su grado de dificultad y el valor que les asignamos.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Estas plantillas deben ser flexibles y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reformulables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en función de los resultados y de las dificultades detectadas, promoviendo modificaciones tanto en los criterios como en las actividades que se realizan y evalúan.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Deben ser conocidas por los alumnos, al constituir una referencia de los niveles de exigencia del profesor y una orientación sobre la calidad de los trabajos producidos.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niveles superiores, incluso pueden ser consensuadas con los alumnos.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Debe recoger criterios para todos los tipos de contenidos y coherentes con los objetivos marcados que también deben ser revisados en función de los resultados.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206663" y="225729"/>
          <a:ext cx="6101641" cy="6515639"/>
        </p:xfrm>
        <a:graphic>
          <a:graphicData uri="http://schemas.openxmlformats.org/drawingml/2006/table">
            <a:tbl>
              <a:tblPr/>
              <a:tblGrid>
                <a:gridCol w="1330811"/>
                <a:gridCol w="1176666"/>
                <a:gridCol w="1129933"/>
                <a:gridCol w="1208750"/>
                <a:gridCol w="1255481"/>
              </a:tblGrid>
              <a:tr h="200515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 i="1">
                          <a:latin typeface="Times New Roman"/>
                          <a:ea typeface="Times New Roman"/>
                        </a:rPr>
                        <a:t>Rúbrica para la evaluación de los trabajos de investigación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51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Elementos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Insuficiente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Mejorable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Bien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Deseable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Estructura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índice, mal estructurado, mal escrito (redacción y ortografía)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índice, mal estructurado, mal escrito(redacción y/u ortografía)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índice, bien estructurado, mal escrito (redacción u ortografía)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índice y bien estructurado y escrito (redacción y ortografía)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Introducción y contextualización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introducción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introducción pero mal contextualizado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introducción y bien contextualizado 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Con introducción y bien contextualizado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Formulación de problemas e hipótesis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formular problemas y/o hipótesis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Problemas mal formulados. Hipótesis que no se corresponden con los problemas 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Problemas bien formulados  pero no desglosados. Hipótesis no coherentes con los problemas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Problemas bien formulados y desglosados. Hipótesis coherentes con los problemas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Metodología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explicitar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Explícita pero sin concretar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Bien descrita y concretada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Bien descrita y concretada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Tratamiento de datos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Datos sin organizar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Datos descritos pero no organizados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Utilización parcial de cuadros, gráficos, tratamiento estadístico,…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Utilización de cuadros, gráficos, tratamiento estadístico,… adecuados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Análisis y conclusiones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análisis y conclusiones no significativas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Análisis pobre y conclusiones no significativas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Análisis y conclusiones significativas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Análisis exhaustivo y conclusiones significativas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Nuevos problemas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Sin nuevos problemas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Nuevos problemas no significativos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Nuevos problemas significativos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Nuevos problemas significativos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Times New Roman"/>
                          <a:ea typeface="Times New Roman"/>
                        </a:rPr>
                        <a:t>Referencias bibliográficas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No presenta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Es escasa o no está bien citada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latin typeface="Times New Roman"/>
                          <a:ea typeface="Times New Roman"/>
                        </a:rPr>
                        <a:t>Bien citada pero escasa y/o no diversificada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Times New Roman"/>
                          <a:ea typeface="Times New Roman"/>
                        </a:rPr>
                        <a:t>Bien citada y diversificada (fuentes orales, escritas, webs,…)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15616" y="2157101"/>
            <a:ext cx="7164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los mapas conceptuales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Sesión</a:t>
            </a:r>
            <a:r>
              <a:rPr kumimoji="0" lang="es-E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del módulo de Innovación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291968"/>
            <a:ext cx="74888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.- Carácter formativo, más cualitativa y enfocada al cambio tanto del profesor como del alumno y del proceso de enseñanza-aprendizaje.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Calificación.- 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arácter numérico y finalista y sólo del alumno.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1102096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 y/o Calificación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7624" y="1868631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s-E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evaluación debe tener un carácter holístico</a:t>
            </a:r>
            <a:endParaRPr lang="es-E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s-E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282883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s-ES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s-E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Debe ser </a:t>
            </a:r>
            <a:r>
              <a:rPr lang="es-E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continua</a:t>
            </a:r>
            <a:endParaRPr lang="es-E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80528" y="183986"/>
            <a:ext cx="827990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 inicial: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los conocimientos conceptuales que poseen,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Sobre las destrezas intelectivas y procedimentales que dominan,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Actitudes y comportamientos que manifiestan en ese momento con relación a los objetivos y contenidos a alcanzar (excluyendo la simple valoración de aprendizajes memorísticos)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Durante el proceso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Recogiendo información sobre cómo avanzan los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alumn@s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Identificando obstáculos y dificultades, de forma que permitan al profesor/a modificar sus estrategias de intervención didáctica, su metodología, ampliar los recursos que está utilizando, las actividades que tiene previsto realizar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es-E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valuación final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Para contrastar los avances realizados por un alumno/a y por el conjunto 	del grupo con su situación de partida y valorar en qué medida han 	alcanzado las capacidades señaladas en los objetivos.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Todo ello constituye una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 continua no finalista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en la que la información obtenida es valiosa para el profesor permitiéndole analizar y reflexionar sobre su propia práctica, valorando los resultados y reconduciendo su hipótesis de trabajo.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32048" y="937459"/>
            <a:ext cx="824440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Existen múltiples instrumentos evaluativos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entendiendo por instrumento de evaluación cualquier útil o herramienta que nos permita hacer acopio de información relevante sobre el proceso de enseñanza-aprendizaje, sus limitaciones y sus logros.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Ejemplos son: Entrevistas individuales,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Debates colectivos con el grupo-aula,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Cuestionarios/pruebas/exámenes,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Observaciones y tomas de datos en el cuaderno del profesor/a,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nálisis y valoración de trabajos realizados por los alumnos/as 			informes bibliográficos,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murales,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diseños de experiencias de laboratorio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Análisis del cuaderno de clase del alumno/a,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Carpetas de investigación o portfolios (donde se colocan todas las producciones de cada alumno o grupo de alumnos que trabajan en equipo y dónde el profesor vuelve a colocar las producciones ya corregidas, proporcionando una información progresiva del trabajo de esos alumnos)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2003356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Todos tienen ventajas e inconvenientes</a:t>
            </a:r>
            <a:r>
              <a:rPr lang="es-ES" sz="2400" dirty="0" smtClean="0"/>
              <a:t>, </a:t>
            </a:r>
            <a:endParaRPr lang="es-ES" sz="2400" dirty="0" smtClean="0"/>
          </a:p>
          <a:p>
            <a:r>
              <a:rPr lang="es-ES" sz="2400" dirty="0" smtClean="0"/>
              <a:t>pero </a:t>
            </a:r>
            <a:r>
              <a:rPr lang="es-ES" sz="2400" b="1" dirty="0" smtClean="0"/>
              <a:t>en la evaluación siempre debemos utilizar varios instrumentos evaluativos diferentes</a:t>
            </a:r>
            <a:r>
              <a:rPr lang="es-ES" sz="2400" dirty="0" smtClean="0"/>
              <a:t>, para que la información sea relevante y contrastada.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2967335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Se han de evaluar todas las actitudes y producciones de los alumnos y alumnas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71546"/>
            <a:ext cx="6968834" cy="454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1591</Words>
  <Application>Microsoft Office PowerPoint</Application>
  <PresentationFormat>Presentación en pantalla (4:3)</PresentationFormat>
  <Paragraphs>201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Mirador</vt:lpstr>
      <vt:lpstr>UD.7 ¿Qué y cómo evaluar las Ciencias de la Naturaleza (Biología y Geología) en la Educación Secundaria ?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a. lorca</dc:creator>
  <cp:lastModifiedBy>antonio a. lorca</cp:lastModifiedBy>
  <cp:revision>20</cp:revision>
  <dcterms:created xsi:type="dcterms:W3CDTF">2010-03-16T09:06:07Z</dcterms:created>
  <dcterms:modified xsi:type="dcterms:W3CDTF">2011-02-21T22:57:55Z</dcterms:modified>
</cp:coreProperties>
</file>